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3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6972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5436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485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5225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20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6614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042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4527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4175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321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255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7D93E-8DBD-46DB-BC3F-21099A98DD12}" type="datetimeFigureOut">
              <a:rPr lang="en-IN" smtClean="0"/>
              <a:t>02-11-2022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5B84B-D084-40B9-943D-A06BB0114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54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38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64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7853" b="13453"/>
          <a:stretch/>
        </p:blipFill>
        <p:spPr>
          <a:xfrm>
            <a:off x="1742359" y="0"/>
            <a:ext cx="94492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05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9428" y="0"/>
            <a:ext cx="887505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984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2130" y="-4775"/>
            <a:ext cx="8881237" cy="686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210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2949" y="0"/>
            <a:ext cx="8922180" cy="689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500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8006" y="0"/>
            <a:ext cx="8981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885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What is </a:t>
            </a:r>
            <a:r>
              <a:rPr lang="en-IN" b="1" dirty="0" smtClean="0"/>
              <a:t>Addressing </a:t>
            </a:r>
            <a:r>
              <a:rPr lang="en-IN" b="1" dirty="0"/>
              <a:t>Mode?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467" y="1690688"/>
            <a:ext cx="11157065" cy="4351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Addressing </a:t>
            </a:r>
            <a:r>
              <a:rPr lang="en-US" dirty="0"/>
              <a:t>modes are different ways by which CPU can access data or</a:t>
            </a:r>
          </a:p>
          <a:p>
            <a:pPr marL="0" indent="0">
              <a:buNone/>
            </a:pPr>
            <a:r>
              <a:rPr lang="en-US" dirty="0" smtClean="0"/>
              <a:t>   operands</a:t>
            </a:r>
            <a:r>
              <a:rPr lang="en-US" dirty="0"/>
              <a:t>. </a:t>
            </a:r>
          </a:p>
          <a:p>
            <a:r>
              <a:rPr lang="en-US" dirty="0" smtClean="0"/>
              <a:t>They </a:t>
            </a:r>
            <a:r>
              <a:rPr lang="en-US" dirty="0"/>
              <a:t>determine how to access a specific memory address. To load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any </a:t>
            </a:r>
            <a:r>
              <a:rPr lang="en-US" dirty="0"/>
              <a:t>data from and to memory/registers, MOV instruction is used.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syntax </a:t>
            </a:r>
            <a:r>
              <a:rPr lang="en-US" dirty="0" smtClean="0"/>
              <a:t>of </a:t>
            </a:r>
            <a:r>
              <a:rPr lang="en-IN" dirty="0" smtClean="0"/>
              <a:t>MOV </a:t>
            </a:r>
            <a:r>
              <a:rPr lang="en-IN" dirty="0"/>
              <a:t>instruction is:</a:t>
            </a:r>
          </a:p>
          <a:p>
            <a:pPr marL="0" indent="0">
              <a:buNone/>
            </a:pPr>
            <a:r>
              <a:rPr lang="en-IN" b="1" dirty="0" smtClean="0"/>
              <a:t>	MOV </a:t>
            </a:r>
            <a:r>
              <a:rPr lang="en-IN" b="1" dirty="0"/>
              <a:t>Destination, Source</a:t>
            </a:r>
          </a:p>
          <a:p>
            <a:r>
              <a:rPr lang="en-US" dirty="0"/>
              <a:t>It copies the data of 2nd operand (source) into the 1st operand (destination). </a:t>
            </a:r>
            <a:endParaRPr lang="en-US" dirty="0" smtClean="0"/>
          </a:p>
          <a:p>
            <a:r>
              <a:rPr lang="en-US" b="1" dirty="0" smtClean="0"/>
              <a:t>To access </a:t>
            </a:r>
            <a:r>
              <a:rPr lang="en-US" b="1" dirty="0"/>
              <a:t>memory, segment registers are used along with general-purpose</a:t>
            </a:r>
          </a:p>
          <a:p>
            <a:pPr marL="0" indent="0">
              <a:buNone/>
            </a:pPr>
            <a:r>
              <a:rPr lang="en-IN" b="1" dirty="0" smtClean="0"/>
              <a:t>   registers</a:t>
            </a:r>
            <a:r>
              <a:rPr lang="en-IN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8072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076" y="337647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There are seven addressing modes in 8086 processor. Now, we will discuss </a:t>
            </a:r>
            <a:r>
              <a:rPr lang="en-US" dirty="0" smtClean="0"/>
              <a:t>all of </a:t>
            </a:r>
            <a:r>
              <a:rPr lang="en-US" dirty="0"/>
              <a:t>them in detail with example assembly </a:t>
            </a:r>
            <a:r>
              <a:rPr lang="en-US" dirty="0" smtClean="0"/>
              <a:t>instructions.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IN" dirty="0"/>
              <a:t>1. Register addressing mode</a:t>
            </a:r>
          </a:p>
          <a:p>
            <a:pPr marL="0" indent="0">
              <a:buNone/>
            </a:pPr>
            <a:r>
              <a:rPr lang="en-IN" dirty="0" smtClean="0"/>
              <a:t>2</a:t>
            </a:r>
            <a:r>
              <a:rPr lang="en-IN" dirty="0"/>
              <a:t>. Immediate Addressing Mode</a:t>
            </a:r>
          </a:p>
          <a:p>
            <a:pPr marL="0" indent="0">
              <a:buNone/>
            </a:pPr>
            <a:r>
              <a:rPr lang="en-US" dirty="0" smtClean="0"/>
              <a:t>3</a:t>
            </a:r>
            <a:r>
              <a:rPr lang="en-US" dirty="0"/>
              <a:t>. Direct Addressing Mode</a:t>
            </a:r>
          </a:p>
          <a:p>
            <a:pPr marL="0" indent="0">
              <a:buNone/>
            </a:pPr>
            <a:r>
              <a:rPr lang="en-US" dirty="0" smtClean="0"/>
              <a:t>4</a:t>
            </a:r>
            <a:r>
              <a:rPr lang="en-US" dirty="0"/>
              <a:t>. Register Indirect Addressing Mode</a:t>
            </a:r>
          </a:p>
          <a:p>
            <a:pPr marL="0" indent="0">
              <a:buNone/>
            </a:pPr>
            <a:r>
              <a:rPr lang="en-US" dirty="0" smtClean="0"/>
              <a:t>5</a:t>
            </a:r>
            <a:r>
              <a:rPr lang="en-US" dirty="0"/>
              <a:t>. Based Relative Addressing Mode</a:t>
            </a:r>
          </a:p>
          <a:p>
            <a:pPr marL="0" indent="0">
              <a:buNone/>
            </a:pPr>
            <a:r>
              <a:rPr lang="en-US" dirty="0" smtClean="0"/>
              <a:t>6</a:t>
            </a:r>
            <a:r>
              <a:rPr lang="en-US" dirty="0"/>
              <a:t>. Indexed Relative Addressing Mode</a:t>
            </a:r>
          </a:p>
          <a:p>
            <a:pPr marL="0" indent="0">
              <a:buNone/>
            </a:pPr>
            <a:r>
              <a:rPr lang="en-US" dirty="0" smtClean="0"/>
              <a:t>7</a:t>
            </a:r>
            <a:r>
              <a:rPr lang="en-US" dirty="0"/>
              <a:t>. Based Indexed Addressing Mode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2744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1. Register addressing mode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mode involves the use of </a:t>
            </a:r>
            <a:r>
              <a:rPr lang="en-US" b="1" dirty="0" smtClean="0"/>
              <a:t>registers (general purpose).</a:t>
            </a:r>
            <a:r>
              <a:rPr lang="en-US" dirty="0" smtClean="0"/>
              <a:t> </a:t>
            </a:r>
            <a:r>
              <a:rPr lang="en-US" dirty="0"/>
              <a:t>These registers hold the operands.</a:t>
            </a:r>
          </a:p>
          <a:p>
            <a:r>
              <a:rPr lang="en-US" dirty="0"/>
              <a:t>This mode is very fast as compared to others because CPU doesn’t need </a:t>
            </a:r>
            <a:r>
              <a:rPr lang="en-US" dirty="0" smtClean="0"/>
              <a:t>to access </a:t>
            </a:r>
            <a:r>
              <a:rPr lang="en-US" dirty="0"/>
              <a:t>memory. CPU can directly perform an operation through registers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IN" dirty="0"/>
              <a:t>For example:</a:t>
            </a:r>
          </a:p>
          <a:p>
            <a:pPr marL="457200" lvl="1" indent="0">
              <a:buNone/>
            </a:pPr>
            <a:r>
              <a:rPr lang="en-IN" b="1" dirty="0">
                <a:solidFill>
                  <a:srgbClr val="FF0000"/>
                </a:solidFill>
              </a:rPr>
              <a:t>MOV </a:t>
            </a:r>
            <a:r>
              <a:rPr lang="en-IN" b="1" dirty="0"/>
              <a:t>AX, BL</a:t>
            </a:r>
          </a:p>
          <a:p>
            <a:pPr marL="457200" lvl="1" indent="0">
              <a:buNone/>
            </a:pPr>
            <a:r>
              <a:rPr lang="en-IN" b="1" dirty="0">
                <a:solidFill>
                  <a:srgbClr val="FF0000"/>
                </a:solidFill>
              </a:rPr>
              <a:t>MOV </a:t>
            </a:r>
            <a:r>
              <a:rPr lang="en-IN" b="1" dirty="0"/>
              <a:t>AL, BL</a:t>
            </a:r>
          </a:p>
          <a:p>
            <a:r>
              <a:rPr lang="en-US" dirty="0" smtClean="0"/>
              <a:t>The </a:t>
            </a:r>
            <a:r>
              <a:rPr lang="en-US" dirty="0"/>
              <a:t>above two instructions copy the data of BL register to AX and AL.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2893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Example Assembly Code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ORG 100h is a directive which tells the compiler how to handle the </a:t>
            </a:r>
            <a:r>
              <a:rPr lang="en-US" dirty="0" smtClean="0"/>
              <a:t>source </a:t>
            </a:r>
            <a:r>
              <a:rPr lang="en-IN" dirty="0" smtClean="0"/>
              <a:t>code</a:t>
            </a:r>
            <a:r>
              <a:rPr lang="en-IN" dirty="0"/>
              <a:t>.</a:t>
            </a:r>
          </a:p>
          <a:p>
            <a:pPr marL="914400" lvl="2" indent="0">
              <a:buNone/>
            </a:pPr>
            <a:r>
              <a:rPr lang="en-IN" b="1" dirty="0"/>
              <a:t>ORG 100h</a:t>
            </a:r>
          </a:p>
          <a:p>
            <a:pPr marL="914400" lvl="2" indent="0">
              <a:buNone/>
            </a:pPr>
            <a:r>
              <a:rPr lang="en-IN" b="1" dirty="0"/>
              <a:t>MOV AX,CX</a:t>
            </a:r>
          </a:p>
          <a:p>
            <a:pPr marL="914400" lvl="2" indent="0">
              <a:buNone/>
            </a:pPr>
            <a:r>
              <a:rPr lang="en-IN" b="1" dirty="0" smtClean="0"/>
              <a:t>ret</a:t>
            </a:r>
          </a:p>
          <a:p>
            <a:r>
              <a:rPr lang="en-IN" b="1" dirty="0" smtClean="0"/>
              <a:t>ORG 100 h sets the current address during assembly to be 100h. As initial 0-99h address locations are used up by the BIOS.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907990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80" y="590204"/>
            <a:ext cx="6917430" cy="55752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70801" y="746335"/>
            <a:ext cx="375073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In this example, you can see a red box in the output. This red box indicates </a:t>
            </a:r>
            <a:r>
              <a:rPr lang="en-US" sz="2400" dirty="0" smtClean="0"/>
              <a:t>the content </a:t>
            </a:r>
            <a:r>
              <a:rPr lang="en-US" sz="2400" dirty="0"/>
              <a:t>of AX and CX registers. </a:t>
            </a:r>
            <a:endParaRPr lang="en-US" sz="2400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The </a:t>
            </a:r>
            <a:r>
              <a:rPr lang="en-US" sz="2400" dirty="0"/>
              <a:t>content of both AX and CX registers </a:t>
            </a:r>
            <a:r>
              <a:rPr lang="en-US" sz="2400" dirty="0" smtClean="0"/>
              <a:t>are the </a:t>
            </a:r>
            <a:r>
              <a:rPr lang="en-US" sz="2400" dirty="0"/>
              <a:t>same</a:t>
            </a:r>
            <a:r>
              <a:rPr lang="en-US" sz="2400" dirty="0" smtClean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Because </a:t>
            </a:r>
            <a:r>
              <a:rPr lang="en-US" sz="2400" dirty="0"/>
              <a:t>the above example moves the content of CX into </a:t>
            </a:r>
            <a:r>
              <a:rPr lang="en-US" sz="2400" dirty="0" smtClean="0"/>
              <a:t>AX </a:t>
            </a:r>
            <a:r>
              <a:rPr lang="en-IN" sz="2400" dirty="0" smtClean="0"/>
              <a:t>register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9589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45" y="0"/>
            <a:ext cx="8875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029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2. Immediate </a:t>
            </a:r>
            <a:r>
              <a:rPr lang="en-IN" b="1" dirty="0"/>
              <a:t>Addressing Mode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In this mode, there are two operands. One is a </a:t>
            </a:r>
            <a:r>
              <a:rPr lang="en-US" b="1" dirty="0"/>
              <a:t>register </a:t>
            </a:r>
            <a:r>
              <a:rPr lang="en-US" dirty="0"/>
              <a:t>and the other is </a:t>
            </a:r>
            <a:r>
              <a:rPr lang="en-US" dirty="0" smtClean="0"/>
              <a:t>a </a:t>
            </a:r>
            <a:r>
              <a:rPr lang="en-US" b="1" dirty="0" smtClean="0"/>
              <a:t>constant</a:t>
            </a:r>
            <a:r>
              <a:rPr lang="en-US" dirty="0" smtClean="0"/>
              <a:t> </a:t>
            </a:r>
            <a:r>
              <a:rPr lang="en-US" dirty="0"/>
              <a:t>value. The register </a:t>
            </a:r>
            <a:r>
              <a:rPr lang="en-US" dirty="0" smtClean="0"/>
              <a:t>comes after </a:t>
            </a:r>
            <a:r>
              <a:rPr lang="en-US" dirty="0"/>
              <a:t>the op code</a:t>
            </a:r>
            <a:r>
              <a:rPr lang="en-US" dirty="0" smtClean="0"/>
              <a:t>.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IN" dirty="0"/>
              <a:t>For example:</a:t>
            </a:r>
          </a:p>
          <a:p>
            <a:pPr algn="just"/>
            <a:r>
              <a:rPr lang="en-US" dirty="0" smtClean="0"/>
              <a:t>The </a:t>
            </a:r>
            <a:r>
              <a:rPr lang="en-US" dirty="0"/>
              <a:t>instruction </a:t>
            </a:r>
            <a:r>
              <a:rPr lang="en-US" b="1" dirty="0"/>
              <a:t>MOV AX, 30H </a:t>
            </a:r>
            <a:r>
              <a:rPr lang="en-US" dirty="0"/>
              <a:t>copies hexadecimal value 30H to </a:t>
            </a:r>
            <a:r>
              <a:rPr lang="en-US" dirty="0" smtClean="0"/>
              <a:t>register </a:t>
            </a:r>
            <a:r>
              <a:rPr lang="en-IN" dirty="0" smtClean="0"/>
              <a:t>AX</a:t>
            </a:r>
            <a:r>
              <a:rPr lang="en-IN" dirty="0"/>
              <a:t>.</a:t>
            </a:r>
          </a:p>
          <a:p>
            <a:pPr algn="just"/>
            <a:r>
              <a:rPr lang="en-US" dirty="0" smtClean="0"/>
              <a:t>The </a:t>
            </a:r>
            <a:r>
              <a:rPr lang="en-US" dirty="0"/>
              <a:t>instructions </a:t>
            </a:r>
            <a:r>
              <a:rPr lang="en-US" b="1" dirty="0"/>
              <a:t>MOV BX, 255</a:t>
            </a:r>
            <a:r>
              <a:rPr lang="en-US" dirty="0"/>
              <a:t> copies decimal value 255 to register BX</a:t>
            </a:r>
            <a:r>
              <a:rPr lang="en-US" dirty="0" smtClean="0"/>
              <a:t>.</a:t>
            </a:r>
          </a:p>
          <a:p>
            <a:pPr algn="just"/>
            <a:endParaRPr lang="en-US" dirty="0"/>
          </a:p>
          <a:p>
            <a:pPr algn="just"/>
            <a:r>
              <a:rPr lang="en-US" b="1" i="1" dirty="0"/>
              <a:t>You cannot use the immediate addressing mode to load immediate value </a:t>
            </a:r>
            <a:r>
              <a:rPr lang="en-US" b="1" i="1" dirty="0" smtClean="0"/>
              <a:t>into segment </a:t>
            </a:r>
            <a:r>
              <a:rPr lang="en-US" b="1" i="1" dirty="0"/>
              <a:t>registers</a:t>
            </a:r>
            <a:r>
              <a:rPr lang="en-US" dirty="0"/>
              <a:t>. To move any value into segment registers, first load </a:t>
            </a:r>
            <a:r>
              <a:rPr lang="en-US" dirty="0" smtClean="0"/>
              <a:t>that value </a:t>
            </a:r>
            <a:r>
              <a:rPr lang="en-US" dirty="0"/>
              <a:t>into a general-purpose register then add this value into segment register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7655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Example Assembly Code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Let </a:t>
            </a:r>
            <a:r>
              <a:rPr lang="en-US" dirty="0"/>
              <a:t>us suppose you want to store 320H into DS register.</a:t>
            </a:r>
          </a:p>
          <a:p>
            <a:pPr marL="0" indent="0">
              <a:buNone/>
            </a:pPr>
            <a:r>
              <a:rPr lang="en-IN" dirty="0" smtClean="0"/>
              <a:t>	</a:t>
            </a:r>
            <a:r>
              <a:rPr lang="en-IN" sz="2400" dirty="0" smtClean="0"/>
              <a:t>ORG </a:t>
            </a:r>
            <a:r>
              <a:rPr lang="en-IN" sz="2400" dirty="0"/>
              <a:t>100h</a:t>
            </a:r>
          </a:p>
          <a:p>
            <a:pPr marL="457200" lvl="1" indent="0">
              <a:buNone/>
            </a:pPr>
            <a:r>
              <a:rPr lang="en-IN" dirty="0" smtClean="0"/>
              <a:t>	MOV </a:t>
            </a:r>
            <a:r>
              <a:rPr lang="en-IN" dirty="0"/>
              <a:t>AX,320H </a:t>
            </a:r>
            <a:r>
              <a:rPr lang="en-IN" dirty="0" smtClean="0"/>
              <a:t>	;</a:t>
            </a:r>
            <a:r>
              <a:rPr lang="en-IN" dirty="0"/>
              <a:t>copies hexadecimal value 320h to AX</a:t>
            </a:r>
          </a:p>
          <a:p>
            <a:pPr marL="457200" lvl="1" indent="0">
              <a:buNone/>
            </a:pPr>
            <a:r>
              <a:rPr lang="en-US" dirty="0" smtClean="0"/>
              <a:t>	MOV </a:t>
            </a:r>
            <a:r>
              <a:rPr lang="en-US" dirty="0"/>
              <a:t>DS, </a:t>
            </a:r>
            <a:r>
              <a:rPr lang="en-US" dirty="0" smtClean="0"/>
              <a:t>AX	 	;</a:t>
            </a:r>
            <a:r>
              <a:rPr lang="en-US" dirty="0"/>
              <a:t>copies value of AX into DS</a:t>
            </a:r>
          </a:p>
          <a:p>
            <a:pPr marL="457200" lvl="1" indent="0">
              <a:buNone/>
            </a:pPr>
            <a:r>
              <a:rPr lang="en-IN" dirty="0" smtClean="0"/>
              <a:t>	ret 			;</a:t>
            </a:r>
            <a:r>
              <a:rPr lang="en-IN" dirty="0"/>
              <a:t>stops the program</a:t>
            </a:r>
          </a:p>
        </p:txBody>
      </p:sp>
    </p:spTree>
    <p:extLst>
      <p:ext uri="{BB962C8B-B14F-4D97-AF65-F5344CB8AC3E}">
        <p14:creationId xmlns:p14="http://schemas.microsoft.com/office/powerpoint/2010/main" val="24543616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021" y="722061"/>
            <a:ext cx="6673215" cy="53787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861069" y="2279274"/>
            <a:ext cx="38931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3A3A3A"/>
                </a:solidFill>
                <a:latin typeface="Arial" panose="020B0604020202020204" pitchFamily="34" charset="0"/>
              </a:rPr>
              <a:t>If </a:t>
            </a:r>
            <a:r>
              <a:rPr lang="en-US" sz="2400" b="1" dirty="0">
                <a:solidFill>
                  <a:srgbClr val="3A3A3A"/>
                </a:solidFill>
                <a:latin typeface="Arial" panose="020B0604020202020204" pitchFamily="34" charset="0"/>
              </a:rPr>
              <a:t>0320h</a:t>
            </a:r>
            <a:r>
              <a:rPr lang="en-US" sz="2400" dirty="0">
                <a:solidFill>
                  <a:srgbClr val="3A3A3A"/>
                </a:solidFill>
                <a:latin typeface="Arial" panose="020B0604020202020204" pitchFamily="34" charset="0"/>
              </a:rPr>
              <a:t> is added directly into the DS register using MOV instruction, the</a:t>
            </a:r>
          </a:p>
          <a:p>
            <a:r>
              <a:rPr lang="en-IN" sz="2400" dirty="0">
                <a:solidFill>
                  <a:srgbClr val="3A3A3A"/>
                </a:solidFill>
                <a:latin typeface="Arial" panose="020B0604020202020204" pitchFamily="34" charset="0"/>
              </a:rPr>
              <a:t>compiler will generate an error.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46710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3. Direct Addressing Mode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loads or stores the data from memory to register and vice versa. </a:t>
            </a:r>
            <a:r>
              <a:rPr lang="en-US" dirty="0" smtClean="0"/>
              <a:t>The instruction </a:t>
            </a:r>
            <a:r>
              <a:rPr lang="en-US" dirty="0"/>
              <a:t>consists of a register and an offset address. </a:t>
            </a:r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/>
              <a:t>compute </a:t>
            </a:r>
            <a:r>
              <a:rPr lang="en-US" dirty="0" smtClean="0"/>
              <a:t>physical address</a:t>
            </a:r>
            <a:r>
              <a:rPr lang="en-US" dirty="0"/>
              <a:t>, shift left the DS </a:t>
            </a:r>
            <a:r>
              <a:rPr lang="en-US" dirty="0" smtClean="0"/>
              <a:t>register (multiply by 10h) and </a:t>
            </a:r>
            <a:r>
              <a:rPr lang="en-US" dirty="0"/>
              <a:t>add the offset address into it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99392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3262" y="786534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b="1" dirty="0" smtClean="0"/>
              <a:t>MOV </a:t>
            </a:r>
            <a:r>
              <a:rPr lang="en-IN" b="1" dirty="0"/>
              <a:t>CX, [481</a:t>
            </a:r>
            <a:r>
              <a:rPr lang="en-IN" b="1" dirty="0" smtClean="0"/>
              <a:t>]</a:t>
            </a:r>
          </a:p>
          <a:p>
            <a:pPr marL="0" indent="0">
              <a:buNone/>
            </a:pPr>
            <a:endParaRPr lang="en-IN" b="1" dirty="0"/>
          </a:p>
          <a:p>
            <a:r>
              <a:rPr lang="en-US" dirty="0"/>
              <a:t>The hexadecimal value of </a:t>
            </a:r>
            <a:r>
              <a:rPr lang="en-US" b="1" dirty="0"/>
              <a:t>481</a:t>
            </a:r>
            <a:r>
              <a:rPr lang="en-US" dirty="0"/>
              <a:t> is </a:t>
            </a:r>
            <a:r>
              <a:rPr lang="en-US" b="1" dirty="0"/>
              <a:t>1E1</a:t>
            </a:r>
            <a:r>
              <a:rPr lang="en-US" dirty="0"/>
              <a:t>. Assume </a:t>
            </a:r>
            <a:r>
              <a:rPr lang="en-US" dirty="0" smtClean="0"/>
              <a:t>DS=2162H </a:t>
            </a:r>
            <a:r>
              <a:rPr lang="en-US" dirty="0"/>
              <a:t>then the </a:t>
            </a:r>
            <a:r>
              <a:rPr lang="en-US" b="1" dirty="0" smtClean="0"/>
              <a:t>logical address </a:t>
            </a:r>
            <a:r>
              <a:rPr lang="en-US" dirty="0"/>
              <a:t>will be </a:t>
            </a:r>
            <a:r>
              <a:rPr lang="en-US" dirty="0" smtClean="0"/>
              <a:t>2162:01E1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/>
              <a:t>compute </a:t>
            </a:r>
            <a:r>
              <a:rPr lang="en-US" b="1" dirty="0"/>
              <a:t>physical address</a:t>
            </a:r>
            <a:r>
              <a:rPr lang="en-US" dirty="0"/>
              <a:t>, shift left the </a:t>
            </a:r>
            <a:r>
              <a:rPr lang="en-US" dirty="0" smtClean="0"/>
              <a:t>DS register </a:t>
            </a:r>
            <a:r>
              <a:rPr lang="en-US" dirty="0"/>
              <a:t>and add it to offset address.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physical address will be </a:t>
            </a:r>
            <a:r>
              <a:rPr lang="en-US" b="1" dirty="0" smtClean="0"/>
              <a:t>21620H +1E1H=21801H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Hence</a:t>
            </a:r>
            <a:r>
              <a:rPr lang="en-US" dirty="0"/>
              <a:t>, after execution of the </a:t>
            </a:r>
            <a:r>
              <a:rPr lang="en-US" b="1" dirty="0"/>
              <a:t>MOV</a:t>
            </a:r>
            <a:r>
              <a:rPr lang="en-US" dirty="0"/>
              <a:t> instruction the contents </a:t>
            </a:r>
            <a:r>
              <a:rPr lang="en-US" dirty="0" smtClean="0"/>
              <a:t>of the </a:t>
            </a:r>
            <a:r>
              <a:rPr lang="en-US" dirty="0"/>
              <a:t>memory location </a:t>
            </a:r>
            <a:r>
              <a:rPr lang="en-US" b="1" dirty="0" smtClean="0"/>
              <a:t>21801H </a:t>
            </a:r>
            <a:r>
              <a:rPr lang="en-US" dirty="0"/>
              <a:t>will be loaded into the register </a:t>
            </a:r>
            <a:r>
              <a:rPr lang="en-US" b="1" dirty="0"/>
              <a:t>CX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The instruction </a:t>
            </a:r>
            <a:r>
              <a:rPr lang="en-US" b="1" dirty="0" smtClean="0"/>
              <a:t>MOV </a:t>
            </a:r>
            <a:r>
              <a:rPr lang="en-US" b="1" dirty="0"/>
              <a:t>[2481], </a:t>
            </a:r>
            <a:r>
              <a:rPr lang="en-US" dirty="0"/>
              <a:t>CX will store the CX register content to memory location </a:t>
            </a:r>
            <a:r>
              <a:rPr lang="en-US" b="1" dirty="0" smtClean="0"/>
              <a:t>21801H</a:t>
            </a:r>
            <a:r>
              <a:rPr lang="en-US" dirty="0"/>
              <a:t>.</a:t>
            </a:r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0671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Example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ORG 100h</a:t>
            </a:r>
          </a:p>
          <a:p>
            <a:pPr marL="0" indent="0">
              <a:buNone/>
            </a:pPr>
            <a:r>
              <a:rPr lang="en-IN" dirty="0"/>
              <a:t>MOV AX, 2162H </a:t>
            </a:r>
            <a:r>
              <a:rPr lang="en-IN" dirty="0" smtClean="0"/>
              <a:t>	;</a:t>
            </a:r>
            <a:r>
              <a:rPr lang="en-IN" dirty="0"/>
              <a:t>copies hexadecimal value 2162h to AX</a:t>
            </a:r>
          </a:p>
          <a:p>
            <a:pPr marL="0" indent="0">
              <a:buNone/>
            </a:pPr>
            <a:r>
              <a:rPr lang="en-US" dirty="0"/>
              <a:t>MOV DS, AX </a:t>
            </a:r>
            <a:r>
              <a:rPr lang="en-US" dirty="0" smtClean="0"/>
              <a:t>	;</a:t>
            </a:r>
            <a:r>
              <a:rPr lang="en-US" dirty="0"/>
              <a:t>copies value of AX into DS</a:t>
            </a:r>
          </a:p>
          <a:p>
            <a:pPr marL="0" indent="0">
              <a:buNone/>
            </a:pPr>
            <a:r>
              <a:rPr lang="en-IN" dirty="0"/>
              <a:t>MOV CX, 24 </a:t>
            </a:r>
            <a:r>
              <a:rPr lang="en-IN" dirty="0" smtClean="0"/>
              <a:t>		;</a:t>
            </a:r>
            <a:r>
              <a:rPr lang="en-IN" dirty="0"/>
              <a:t>copies decimal value 24 into CX</a:t>
            </a:r>
          </a:p>
          <a:p>
            <a:pPr marL="0" indent="0">
              <a:buNone/>
            </a:pPr>
            <a:r>
              <a:rPr lang="en-US" dirty="0"/>
              <a:t>MOV [481], CX </a:t>
            </a:r>
            <a:r>
              <a:rPr lang="en-US" dirty="0" smtClean="0"/>
              <a:t>	;</a:t>
            </a:r>
            <a:r>
              <a:rPr lang="en-US" dirty="0"/>
              <a:t>stores the data of CX to memory address 2162:01E1</a:t>
            </a:r>
          </a:p>
          <a:p>
            <a:pPr marL="0" indent="0">
              <a:buNone/>
            </a:pPr>
            <a:r>
              <a:rPr lang="en-US" dirty="0"/>
              <a:t>MOV BX, [481] </a:t>
            </a:r>
            <a:r>
              <a:rPr lang="en-US" dirty="0" smtClean="0"/>
              <a:t>	;</a:t>
            </a:r>
            <a:r>
              <a:rPr lang="en-US" dirty="0"/>
              <a:t>load data from memory address 2162:01E1 into BX</a:t>
            </a:r>
          </a:p>
          <a:p>
            <a:pPr marL="0" indent="0">
              <a:buNone/>
            </a:pPr>
            <a:r>
              <a:rPr lang="en-IN" dirty="0"/>
              <a:t>RET </a:t>
            </a:r>
            <a:r>
              <a:rPr lang="en-IN" dirty="0" smtClean="0"/>
              <a:t>			;</a:t>
            </a:r>
            <a:r>
              <a:rPr lang="en-IN" dirty="0"/>
              <a:t>stops the program</a:t>
            </a:r>
          </a:p>
        </p:txBody>
      </p:sp>
    </p:spTree>
    <p:extLst>
      <p:ext uri="{BB962C8B-B14F-4D97-AF65-F5344CB8AC3E}">
        <p14:creationId xmlns:p14="http://schemas.microsoft.com/office/powerpoint/2010/main" val="2605836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268" y="455212"/>
            <a:ext cx="7232074" cy="585420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85513" y="1904985"/>
            <a:ext cx="349411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3A3A3A"/>
                </a:solidFill>
                <a:latin typeface="Arial" panose="020B0604020202020204" pitchFamily="34" charset="0"/>
              </a:rPr>
              <a:t>In this example, the red box indicates the hexadecimal value 18 and decimal</a:t>
            </a:r>
          </a:p>
          <a:p>
            <a:r>
              <a:rPr lang="en-US" sz="2400" b="1" dirty="0">
                <a:solidFill>
                  <a:srgbClr val="3A3A3A"/>
                </a:solidFill>
                <a:latin typeface="Arial" panose="020B0604020202020204" pitchFamily="34" charset="0"/>
              </a:rPr>
              <a:t>value 24 is stored at memory address 21801h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5263165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4. Register </a:t>
            </a:r>
            <a:r>
              <a:rPr lang="en-IN" b="1" dirty="0"/>
              <a:t>Indirect Addressing Mode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5830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register indirect addressing mode uses the offset address which resides </a:t>
            </a:r>
            <a:r>
              <a:rPr lang="en-US" dirty="0" smtClean="0"/>
              <a:t>in one </a:t>
            </a:r>
            <a:r>
              <a:rPr lang="en-US" dirty="0"/>
              <a:t>of these three registers i.e., BX, SI, DI.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sum of offset address and </a:t>
            </a:r>
            <a:r>
              <a:rPr lang="en-US" dirty="0" smtClean="0"/>
              <a:t>the DS </a:t>
            </a:r>
            <a:r>
              <a:rPr lang="en-US" dirty="0"/>
              <a:t>value shifted by one position </a:t>
            </a:r>
            <a:r>
              <a:rPr lang="en-US" dirty="0" smtClean="0"/>
              <a:t>generates </a:t>
            </a:r>
            <a:r>
              <a:rPr lang="en-US" dirty="0"/>
              <a:t>a physical address.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For </a:t>
            </a:r>
            <a:r>
              <a:rPr lang="en-US" dirty="0"/>
              <a:t>example:</a:t>
            </a:r>
          </a:p>
          <a:p>
            <a:pPr marL="0" indent="0">
              <a:buNone/>
            </a:pPr>
            <a:r>
              <a:rPr lang="en-IN" b="1" dirty="0"/>
              <a:t>MOV AL, [SI</a:t>
            </a:r>
            <a:r>
              <a:rPr lang="en-IN" b="1" dirty="0" smtClean="0"/>
              <a:t>]</a:t>
            </a:r>
          </a:p>
          <a:p>
            <a:pPr marL="0" indent="0">
              <a:buNone/>
            </a:pPr>
            <a:endParaRPr lang="en-IN" b="1" dirty="0"/>
          </a:p>
          <a:p>
            <a:r>
              <a:rPr lang="en-US" dirty="0"/>
              <a:t>This instruction will calculate the physical address by shifting DS to the left </a:t>
            </a:r>
            <a:r>
              <a:rPr lang="en-US" dirty="0" smtClean="0"/>
              <a:t>by one </a:t>
            </a:r>
            <a:r>
              <a:rPr lang="en-US" dirty="0"/>
              <a:t>position and adding it to the offset address residing in SI. </a:t>
            </a:r>
            <a:endParaRPr lang="en-US" dirty="0" smtClean="0"/>
          </a:p>
          <a:p>
            <a:r>
              <a:rPr lang="en-US" dirty="0" smtClean="0"/>
              <a:t>The brackets around </a:t>
            </a:r>
            <a:r>
              <a:rPr lang="en-US" dirty="0"/>
              <a:t>SI indicates that the SI contain the offset address of memory </a:t>
            </a:r>
            <a:r>
              <a:rPr lang="en-US" dirty="0" smtClean="0"/>
              <a:t>location whose </a:t>
            </a:r>
            <a:r>
              <a:rPr lang="en-US" dirty="0"/>
              <a:t>data needs to be accessed. </a:t>
            </a:r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brackets are absent, then the </a:t>
            </a:r>
            <a:r>
              <a:rPr lang="en-US" dirty="0" smtClean="0"/>
              <a:t>instruction will </a:t>
            </a:r>
            <a:r>
              <a:rPr lang="en-US" dirty="0"/>
              <a:t>copy the contents of SI register to AL. Therefore, brackets </a:t>
            </a:r>
            <a:r>
              <a:rPr lang="en-US" dirty="0" smtClean="0"/>
              <a:t>are </a:t>
            </a:r>
            <a:r>
              <a:rPr lang="en-IN" dirty="0" smtClean="0"/>
              <a:t>necessary</a:t>
            </a:r>
            <a:r>
              <a:rPr lang="en-IN" dirty="0"/>
              <a:t>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2357026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Example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ORG 100h</a:t>
            </a:r>
          </a:p>
          <a:p>
            <a:pPr marL="0" indent="0">
              <a:buNone/>
            </a:pPr>
            <a:r>
              <a:rPr lang="en-US" dirty="0"/>
              <a:t>MOV AX, 0708h </a:t>
            </a:r>
            <a:r>
              <a:rPr lang="en-US" dirty="0" smtClean="0"/>
              <a:t>	;</a:t>
            </a:r>
            <a:r>
              <a:rPr lang="en-US" dirty="0"/>
              <a:t>set AX to hexadecimal value of 0708h.</a:t>
            </a:r>
          </a:p>
          <a:p>
            <a:pPr marL="0" indent="0">
              <a:buNone/>
            </a:pPr>
            <a:r>
              <a:rPr lang="en-US" dirty="0"/>
              <a:t>MOV DS, AX </a:t>
            </a:r>
            <a:r>
              <a:rPr lang="en-US" dirty="0" smtClean="0"/>
              <a:t>	;</a:t>
            </a:r>
            <a:r>
              <a:rPr lang="en-US" dirty="0"/>
              <a:t>copy value of AX to DS</a:t>
            </a:r>
          </a:p>
          <a:p>
            <a:pPr marL="0" indent="0">
              <a:buNone/>
            </a:pPr>
            <a:r>
              <a:rPr lang="en-US" dirty="0"/>
              <a:t>MOV CX, 0154h </a:t>
            </a:r>
            <a:r>
              <a:rPr lang="en-US" dirty="0" smtClean="0"/>
              <a:t>	;</a:t>
            </a:r>
            <a:r>
              <a:rPr lang="en-US" dirty="0"/>
              <a:t>set CX to hexadecimal value of 0154h.</a:t>
            </a:r>
          </a:p>
          <a:p>
            <a:pPr marL="0" indent="0">
              <a:buNone/>
            </a:pPr>
            <a:r>
              <a:rPr lang="nn-NO" dirty="0"/>
              <a:t>MOV SI, 42Ah </a:t>
            </a:r>
            <a:r>
              <a:rPr lang="nn-NO" dirty="0" smtClean="0"/>
              <a:t>	;</a:t>
            </a:r>
            <a:r>
              <a:rPr lang="nn-NO" dirty="0"/>
              <a:t>set SI to 42Ah.</a:t>
            </a:r>
          </a:p>
          <a:p>
            <a:pPr marL="0" indent="0">
              <a:buNone/>
            </a:pPr>
            <a:r>
              <a:rPr lang="en-US" dirty="0"/>
              <a:t>MOV [SI], CX </a:t>
            </a:r>
            <a:r>
              <a:rPr lang="en-US" dirty="0" smtClean="0"/>
              <a:t>	;</a:t>
            </a:r>
            <a:r>
              <a:rPr lang="en-US" dirty="0"/>
              <a:t>copy contents of CX to memory at 0708:042Ah</a:t>
            </a:r>
          </a:p>
          <a:p>
            <a:pPr marL="0" indent="0">
              <a:buNone/>
            </a:pPr>
            <a:r>
              <a:rPr lang="en-IN" dirty="0"/>
              <a:t>RET </a:t>
            </a:r>
            <a:r>
              <a:rPr lang="en-IN" dirty="0" smtClean="0"/>
              <a:t>			;</a:t>
            </a:r>
            <a:r>
              <a:rPr lang="en-IN" dirty="0"/>
              <a:t>returns to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4257163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58" y="359952"/>
            <a:ext cx="7625541" cy="610909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110451" y="980731"/>
            <a:ext cx="3710247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3A3A3A"/>
                </a:solidFill>
                <a:latin typeface="Arial" panose="020B0604020202020204" pitchFamily="34" charset="0"/>
              </a:rPr>
              <a:t>In the above example, the physical address is 07080 + 042A = 74AA. </a:t>
            </a:r>
            <a:endParaRPr lang="en-US" sz="2400" b="1" dirty="0" smtClean="0">
              <a:solidFill>
                <a:srgbClr val="3A3A3A"/>
              </a:solidFill>
              <a:latin typeface="Arial" panose="020B0604020202020204" pitchFamily="34" charset="0"/>
            </a:endParaRPr>
          </a:p>
          <a:p>
            <a:endParaRPr lang="en-US" sz="2400" b="1" dirty="0">
              <a:solidFill>
                <a:srgbClr val="3A3A3A"/>
              </a:solidFill>
              <a:latin typeface="Arial" panose="020B0604020202020204" pitchFamily="34" charset="0"/>
            </a:endParaRPr>
          </a:p>
          <a:p>
            <a:r>
              <a:rPr lang="en-US" sz="2400" b="1" dirty="0" smtClean="0">
                <a:solidFill>
                  <a:srgbClr val="3A3A3A"/>
                </a:solidFill>
                <a:latin typeface="Arial" panose="020B0604020202020204" pitchFamily="34" charset="0"/>
              </a:rPr>
              <a:t>According</a:t>
            </a:r>
            <a:endParaRPr lang="en-US" sz="2400" b="1" dirty="0">
              <a:solidFill>
                <a:srgbClr val="3A3A3A"/>
              </a:solidFill>
              <a:latin typeface="Arial" panose="020B0604020202020204" pitchFamily="34" charset="0"/>
            </a:endParaRPr>
          </a:p>
          <a:p>
            <a:r>
              <a:rPr lang="en-US" sz="2400" b="1" dirty="0">
                <a:solidFill>
                  <a:srgbClr val="3A3A3A"/>
                </a:solidFill>
                <a:latin typeface="Arial" panose="020B0604020202020204" pitchFamily="34" charset="0"/>
              </a:rPr>
              <a:t>to the little-endian convention, the 074AA will store the lowest bytes of data i.e.,</a:t>
            </a:r>
          </a:p>
          <a:p>
            <a:r>
              <a:rPr lang="en-US" sz="2400" b="1" dirty="0">
                <a:solidFill>
                  <a:srgbClr val="3A3A3A"/>
                </a:solidFill>
                <a:latin typeface="Arial" panose="020B0604020202020204" pitchFamily="34" charset="0"/>
              </a:rPr>
              <a:t>54 and the 074AB will store the most significant bits of data i.e. 01.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2160985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8550" y="0"/>
            <a:ext cx="90757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27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5. Based Relative Addressing Mode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822" y="1850563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US" dirty="0"/>
              <a:t>This addressing mode uses a base register either </a:t>
            </a:r>
            <a:r>
              <a:rPr lang="en-US" b="1" dirty="0"/>
              <a:t>BX or BP</a:t>
            </a:r>
            <a:r>
              <a:rPr lang="en-US" dirty="0"/>
              <a:t> and a </a:t>
            </a:r>
            <a:r>
              <a:rPr lang="en-US" dirty="0" smtClean="0"/>
              <a:t>displacement value </a:t>
            </a:r>
            <a:r>
              <a:rPr lang="en-US" dirty="0"/>
              <a:t>to calculate physical address.</a:t>
            </a:r>
          </a:p>
          <a:p>
            <a:pPr algn="just"/>
            <a:r>
              <a:rPr lang="en-US" dirty="0"/>
              <a:t>Physical Address= Segment Register (Shifted to left by 1) + Effective address</a:t>
            </a:r>
          </a:p>
          <a:p>
            <a:pPr algn="just"/>
            <a:r>
              <a:rPr lang="en-US" dirty="0"/>
              <a:t>The effective address is the sum of offset register and displacement </a:t>
            </a:r>
            <a:r>
              <a:rPr lang="en-US" dirty="0" smtClean="0"/>
              <a:t>value.</a:t>
            </a:r>
          </a:p>
          <a:p>
            <a:pPr algn="just"/>
            <a:r>
              <a:rPr lang="en-US" dirty="0" smtClean="0"/>
              <a:t>The default </a:t>
            </a:r>
            <a:r>
              <a:rPr lang="en-US" dirty="0"/>
              <a:t>segments for BX and BP are DS and SS.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For </a:t>
            </a:r>
            <a:r>
              <a:rPr lang="en-US" b="1" dirty="0"/>
              <a:t>example:</a:t>
            </a:r>
          </a:p>
          <a:p>
            <a:pPr marL="0" indent="0">
              <a:buNone/>
            </a:pPr>
            <a:r>
              <a:rPr lang="en-IN" dirty="0"/>
              <a:t>MOV [BX+5], </a:t>
            </a:r>
            <a:r>
              <a:rPr lang="en-IN" dirty="0" smtClean="0"/>
              <a:t>DX</a:t>
            </a:r>
          </a:p>
          <a:p>
            <a:pPr marL="0" indent="0">
              <a:buNone/>
            </a:pPr>
            <a:endParaRPr lang="en-IN" dirty="0"/>
          </a:p>
          <a:p>
            <a:pPr algn="just"/>
            <a:r>
              <a:rPr lang="en-US" dirty="0"/>
              <a:t>In this example, the effective address is </a:t>
            </a:r>
            <a:r>
              <a:rPr lang="en-US" b="1" dirty="0"/>
              <a:t>BX + 5 </a:t>
            </a:r>
            <a:r>
              <a:rPr lang="en-US" dirty="0"/>
              <a:t>and the physical address is </a:t>
            </a:r>
            <a:r>
              <a:rPr lang="en-US" b="1" dirty="0" smtClean="0"/>
              <a:t>DS (shifted </a:t>
            </a:r>
            <a:r>
              <a:rPr lang="en-US" b="1" dirty="0"/>
              <a:t>left) + BX+5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instruction on execution will copy </a:t>
            </a:r>
            <a:r>
              <a:rPr lang="en-US" dirty="0" smtClean="0"/>
              <a:t>the value </a:t>
            </a:r>
            <a:r>
              <a:rPr lang="en-US" dirty="0"/>
              <a:t>of DX </a:t>
            </a:r>
            <a:r>
              <a:rPr lang="en-US" dirty="0" smtClean="0"/>
              <a:t>to memory </a:t>
            </a:r>
            <a:r>
              <a:rPr lang="en-US" dirty="0"/>
              <a:t>location of physical address= </a:t>
            </a:r>
            <a:r>
              <a:rPr lang="en-US" b="1" dirty="0"/>
              <a:t>DS (shifted left) +BX+5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8214263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Example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ORG 100h</a:t>
            </a:r>
          </a:p>
          <a:p>
            <a:pPr marL="0" indent="0">
              <a:buNone/>
            </a:pPr>
            <a:r>
              <a:rPr lang="en-US" dirty="0"/>
              <a:t>MOV AX, 0708h </a:t>
            </a:r>
            <a:r>
              <a:rPr lang="en-US" dirty="0" smtClean="0"/>
              <a:t>	;</a:t>
            </a:r>
            <a:r>
              <a:rPr lang="en-US" dirty="0"/>
              <a:t>set AX to hexadecimal value of 0708h.</a:t>
            </a:r>
          </a:p>
          <a:p>
            <a:pPr marL="0" indent="0">
              <a:buNone/>
            </a:pPr>
            <a:r>
              <a:rPr lang="en-US" dirty="0"/>
              <a:t>MOV DS, AX </a:t>
            </a:r>
            <a:r>
              <a:rPr lang="en-US" dirty="0" smtClean="0"/>
              <a:t>	;</a:t>
            </a:r>
            <a:r>
              <a:rPr lang="en-US" dirty="0"/>
              <a:t>copy value of AX to DS</a:t>
            </a:r>
          </a:p>
          <a:p>
            <a:pPr marL="0" indent="0">
              <a:buNone/>
            </a:pPr>
            <a:r>
              <a:rPr lang="en-US" dirty="0"/>
              <a:t>MOV CX, 0154h </a:t>
            </a:r>
            <a:r>
              <a:rPr lang="en-US" dirty="0" smtClean="0"/>
              <a:t>	;</a:t>
            </a:r>
            <a:r>
              <a:rPr lang="en-US" dirty="0"/>
              <a:t>set CX to hexadecimal value of 0154h.</a:t>
            </a:r>
          </a:p>
          <a:p>
            <a:pPr marL="0" indent="0">
              <a:buNone/>
            </a:pPr>
            <a:r>
              <a:rPr lang="en-US" dirty="0"/>
              <a:t>MOV BX, 42Ah </a:t>
            </a:r>
            <a:r>
              <a:rPr lang="en-US" dirty="0" smtClean="0"/>
              <a:t>	;</a:t>
            </a:r>
            <a:r>
              <a:rPr lang="en-US" dirty="0"/>
              <a:t>set BX to 42Ah.</a:t>
            </a:r>
          </a:p>
          <a:p>
            <a:pPr marL="0" indent="0">
              <a:buNone/>
            </a:pPr>
            <a:r>
              <a:rPr lang="en-US" dirty="0"/>
              <a:t>MOV [BX+5],DX </a:t>
            </a:r>
            <a:r>
              <a:rPr lang="en-US" dirty="0" smtClean="0"/>
              <a:t>	;</a:t>
            </a:r>
            <a:r>
              <a:rPr lang="en-US" dirty="0"/>
              <a:t>copy contents of DX to memory at 0708:042Fh</a:t>
            </a:r>
          </a:p>
          <a:p>
            <a:pPr marL="0" indent="0">
              <a:buNone/>
            </a:pPr>
            <a:r>
              <a:rPr lang="en-IN" dirty="0"/>
              <a:t>RET </a:t>
            </a:r>
            <a:r>
              <a:rPr lang="en-IN" dirty="0" smtClean="0"/>
              <a:t>			;</a:t>
            </a:r>
            <a:r>
              <a:rPr lang="en-IN" dirty="0"/>
              <a:t>returns to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9951925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57" y="406289"/>
            <a:ext cx="7515877" cy="599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885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6. Indexed Relative Addressing Mode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This addressing mode is same as the based relative addressing mode. The </a:t>
            </a:r>
            <a:r>
              <a:rPr lang="en-US" dirty="0" smtClean="0"/>
              <a:t>only difference </a:t>
            </a:r>
            <a:r>
              <a:rPr lang="en-US" dirty="0"/>
              <a:t>is it uses DI and SI registers instead of BX and BP registers.</a:t>
            </a:r>
          </a:p>
          <a:p>
            <a:pPr marL="0" indent="0">
              <a:buNone/>
            </a:pPr>
            <a:r>
              <a:rPr lang="en-IN" b="1" dirty="0"/>
              <a:t>For example:</a:t>
            </a:r>
          </a:p>
          <a:p>
            <a:r>
              <a:rPr lang="en-US" dirty="0" smtClean="0"/>
              <a:t>Given that DS=704, </a:t>
            </a:r>
            <a:r>
              <a:rPr lang="en-IN" dirty="0" smtClean="0"/>
              <a:t>SI </a:t>
            </a:r>
            <a:r>
              <a:rPr lang="en-IN" dirty="0"/>
              <a:t>= 2B2, DI= 145</a:t>
            </a:r>
            <a:endParaRPr lang="en-US" dirty="0" smtClean="0"/>
          </a:p>
          <a:p>
            <a:pPr marL="0" indent="0">
              <a:buNone/>
            </a:pPr>
            <a:r>
              <a:rPr lang="en-IN" dirty="0" smtClean="0"/>
              <a:t>	</a:t>
            </a:r>
            <a:r>
              <a:rPr lang="en-IN" b="1" dirty="0" smtClean="0"/>
              <a:t>MOV </a:t>
            </a:r>
            <a:r>
              <a:rPr lang="en-IN" b="1" dirty="0"/>
              <a:t>[DI]+12, AL</a:t>
            </a:r>
          </a:p>
          <a:p>
            <a:r>
              <a:rPr lang="en-US" dirty="0"/>
              <a:t>This instruction on execution will copy the content of AL at memory </a:t>
            </a:r>
            <a:r>
              <a:rPr lang="en-US" dirty="0" smtClean="0"/>
              <a:t>address </a:t>
            </a:r>
            <a:r>
              <a:rPr lang="en-IN" dirty="0" smtClean="0"/>
              <a:t>7197 </a:t>
            </a:r>
            <a:r>
              <a:rPr lang="en-IN" dirty="0"/>
              <a:t>(7040 + 145 + 12)</a:t>
            </a:r>
          </a:p>
          <a:p>
            <a:pPr marL="0" indent="0">
              <a:buNone/>
            </a:pPr>
            <a:r>
              <a:rPr lang="en-IN" dirty="0" smtClean="0"/>
              <a:t>	</a:t>
            </a:r>
            <a:r>
              <a:rPr lang="en-IN" b="1" dirty="0" smtClean="0"/>
              <a:t>MOV </a:t>
            </a:r>
            <a:r>
              <a:rPr lang="en-IN" b="1" dirty="0"/>
              <a:t>BX, [SI]+</a:t>
            </a:r>
            <a:r>
              <a:rPr lang="en-IN" b="1" dirty="0" smtClean="0"/>
              <a:t>10</a:t>
            </a:r>
          </a:p>
          <a:p>
            <a:r>
              <a:rPr lang="en-US" dirty="0" smtClean="0"/>
              <a:t>This </a:t>
            </a:r>
            <a:r>
              <a:rPr lang="en-US" dirty="0"/>
              <a:t>instruction will load the contents from memory address </a:t>
            </a:r>
            <a:r>
              <a:rPr lang="en-US" b="1" dirty="0"/>
              <a:t>7302 (7040 +</a:t>
            </a:r>
            <a:r>
              <a:rPr lang="en-US" b="1" dirty="0" smtClean="0"/>
              <a:t>2B2 </a:t>
            </a:r>
            <a:r>
              <a:rPr lang="en-IN" b="1" dirty="0" smtClean="0"/>
              <a:t>+ 10</a:t>
            </a:r>
            <a:r>
              <a:rPr lang="en-IN" dirty="0"/>
              <a:t>) to register BX</a:t>
            </a:r>
            <a:r>
              <a:rPr lang="en-IN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16886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7. Based Indexed Addressing Mode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/>
              <a:t>The based indexed addressing mode is actually a combination of based </a:t>
            </a:r>
            <a:r>
              <a:rPr lang="en-US" dirty="0" smtClean="0"/>
              <a:t>relative addressing </a:t>
            </a:r>
            <a:r>
              <a:rPr lang="en-US" dirty="0"/>
              <a:t>mode and indexed relative addressing mode. It uses one </a:t>
            </a:r>
            <a:r>
              <a:rPr lang="en-US" dirty="0" smtClean="0"/>
              <a:t>base register </a:t>
            </a:r>
            <a:r>
              <a:rPr lang="en-US" dirty="0"/>
              <a:t>(BX, BP) and one index register (SI, DI).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example:</a:t>
            </a:r>
          </a:p>
          <a:p>
            <a:pPr marL="0" indent="0">
              <a:buNone/>
            </a:pPr>
            <a:r>
              <a:rPr lang="en-IN" b="1" dirty="0"/>
              <a:t>MOV AX, [BX+SI+20]</a:t>
            </a:r>
          </a:p>
          <a:p>
            <a:r>
              <a:rPr lang="en-US" dirty="0"/>
              <a:t>The above instruction can also be written as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IN" b="1" dirty="0"/>
              <a:t>MOV AX, [SI+BX+20]</a:t>
            </a:r>
          </a:p>
          <a:p>
            <a:pPr marL="0" indent="0">
              <a:buNone/>
            </a:pPr>
            <a:r>
              <a:rPr lang="en-IN" dirty="0"/>
              <a:t>Or</a:t>
            </a:r>
          </a:p>
          <a:p>
            <a:pPr marL="0" indent="0">
              <a:buNone/>
            </a:pPr>
            <a:r>
              <a:rPr lang="it-IT" b="1" dirty="0"/>
              <a:t>MOV AX, [SI][BX]+20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449960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696" t="48979" r="34992" b="30198"/>
          <a:stretch/>
        </p:blipFill>
        <p:spPr>
          <a:xfrm>
            <a:off x="1178526" y="1837113"/>
            <a:ext cx="9834947" cy="345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9310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052" t="20132" r="34239" b="21601"/>
          <a:stretch/>
        </p:blipFill>
        <p:spPr>
          <a:xfrm>
            <a:off x="2011679" y="149631"/>
            <a:ext cx="6899565" cy="651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300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4976" y="0"/>
            <a:ext cx="8698440" cy="672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88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1781" y="0"/>
            <a:ext cx="8875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63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7540" y="0"/>
            <a:ext cx="8875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24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044" b="10448"/>
          <a:stretch/>
        </p:blipFill>
        <p:spPr>
          <a:xfrm>
            <a:off x="1889894" y="-136478"/>
            <a:ext cx="92124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6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078" b="15152"/>
          <a:stretch/>
        </p:blipFill>
        <p:spPr>
          <a:xfrm>
            <a:off x="1523824" y="129654"/>
            <a:ext cx="9433163" cy="672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47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27" b="17612"/>
          <a:stretch/>
        </p:blipFill>
        <p:spPr>
          <a:xfrm>
            <a:off x="1326399" y="0"/>
            <a:ext cx="9817643" cy="6701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60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1046</Words>
  <Application>Microsoft Office PowerPoint</Application>
  <PresentationFormat>Widescreen</PresentationFormat>
  <Paragraphs>131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Addressing Mode? </vt:lpstr>
      <vt:lpstr>PowerPoint Presentation</vt:lpstr>
      <vt:lpstr>1. Register addressing mode</vt:lpstr>
      <vt:lpstr>Example Assembly Code </vt:lpstr>
      <vt:lpstr>PowerPoint Presentation</vt:lpstr>
      <vt:lpstr>2. Immediate Addressing Mode</vt:lpstr>
      <vt:lpstr>Example Assembly Code </vt:lpstr>
      <vt:lpstr>PowerPoint Presentation</vt:lpstr>
      <vt:lpstr>3. Direct Addressing Mode</vt:lpstr>
      <vt:lpstr>PowerPoint Presentation</vt:lpstr>
      <vt:lpstr>Example Code</vt:lpstr>
      <vt:lpstr>PowerPoint Presentation</vt:lpstr>
      <vt:lpstr>4. Register Indirect Addressing Mode</vt:lpstr>
      <vt:lpstr>Example Code</vt:lpstr>
      <vt:lpstr>PowerPoint Presentation</vt:lpstr>
      <vt:lpstr>5. Based Relative Addressing Mode</vt:lpstr>
      <vt:lpstr>Example Code</vt:lpstr>
      <vt:lpstr>PowerPoint Presentation</vt:lpstr>
      <vt:lpstr>6. Indexed Relative Addressing Mode</vt:lpstr>
      <vt:lpstr>7. Based Indexed Addressing Mode</vt:lpstr>
      <vt:lpstr>PowerPoint Presentation</vt:lpstr>
      <vt:lpstr>PowerPoint Presentation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Aniket Kore</dc:creator>
  <cp:lastModifiedBy>DJSCE Student</cp:lastModifiedBy>
  <cp:revision>10</cp:revision>
  <dcterms:created xsi:type="dcterms:W3CDTF">2022-10-21T02:59:49Z</dcterms:created>
  <dcterms:modified xsi:type="dcterms:W3CDTF">2022-11-02T02:59:29Z</dcterms:modified>
</cp:coreProperties>
</file>

<file path=docProps/thumbnail.jpeg>
</file>